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</p:sldIdLst>
  <p:sldSz cy="5143500" cx="9144000"/>
  <p:notesSz cx="6858000" cy="9144000"/>
  <p:embeddedFontLst>
    <p:embeddedFont>
      <p:font typeface="Ubuntu"/>
      <p:regular r:id="rId64"/>
      <p:bold r:id="rId65"/>
      <p:italic r:id="rId66"/>
      <p:boldItalic r:id="rId67"/>
    </p:embeddedFont>
    <p:embeddedFont>
      <p:font typeface="Amatic SC"/>
      <p:regular r:id="rId68"/>
      <p:bold r:id="rId69"/>
    </p:embeddedFont>
    <p:embeddedFont>
      <p:font typeface="Source Code Pro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SourceCodePro-bold.fntdata"/><Relationship Id="rId70" Type="http://schemas.openxmlformats.org/officeDocument/2006/relationships/font" Target="fonts/SourceCodePro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Ubuntu-regular.fntdata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font" Target="fonts/Ubuntu-italic.fntdata"/><Relationship Id="rId21" Type="http://schemas.openxmlformats.org/officeDocument/2006/relationships/slide" Target="slides/slide17.xml"/><Relationship Id="rId65" Type="http://schemas.openxmlformats.org/officeDocument/2006/relationships/font" Target="fonts/Ubuntu-bold.fntdata"/><Relationship Id="rId24" Type="http://schemas.openxmlformats.org/officeDocument/2006/relationships/slide" Target="slides/slide20.xml"/><Relationship Id="rId68" Type="http://schemas.openxmlformats.org/officeDocument/2006/relationships/font" Target="fonts/AmaticSC-regular.fntdata"/><Relationship Id="rId23" Type="http://schemas.openxmlformats.org/officeDocument/2006/relationships/slide" Target="slides/slide19.xml"/><Relationship Id="rId67" Type="http://schemas.openxmlformats.org/officeDocument/2006/relationships/font" Target="fonts/Ubuntu-boldItalic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AmaticSC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Sometimes we want a nonlinear boundary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Nearest neighbors allows you to capture nonlinear/polynomial boundaries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Basically, group of datapoints create a region, or “cells”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If a test data point is in a cell, that data point is predicted as that color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Training Error: Error on all training points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Test Error: Error on all test points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Cross-Validation Error: special way to split training and test/erro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Overfitting: model is too complex -&gt; doesn’t generalize well -&gt; low training error, high test error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Underfitting: model is not complex enough -&gt; high training error, high test error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 sz="1050">
                <a:highlight>
                  <a:srgbClr val="FFFFFF"/>
                </a:highlight>
              </a:rPr>
              <a:t>Real -&gt; Discrete</a:t>
            </a:r>
          </a:p>
          <a:p>
            <a:pPr indent="-295275" lvl="1" marL="914400" rtl="0">
              <a:spcBef>
                <a:spcPts val="0"/>
              </a:spcBef>
              <a:buSzPct val="95454"/>
              <a:buChar char="○"/>
            </a:pPr>
            <a:r>
              <a:rPr lang="en" sz="1050">
                <a:highlight>
                  <a:srgbClr val="FFFFFF"/>
                </a:highlight>
              </a:rPr>
              <a:t>Categorizing credit scores: low risk, medium risk, high risk</a:t>
            </a:r>
          </a:p>
          <a:p>
            <a:pPr indent="-295275" lvl="0" marL="457200" rtl="0">
              <a:spcBef>
                <a:spcPts val="0"/>
              </a:spcBef>
              <a:buSzPct val="95454"/>
              <a:buChar char="●"/>
            </a:pPr>
            <a:r>
              <a:rPr lang="en" sz="1050">
                <a:highlight>
                  <a:srgbClr val="FFFFFF"/>
                </a:highlight>
              </a:rPr>
              <a:t>Categories -&gt; Discrete</a:t>
            </a:r>
          </a:p>
          <a:p>
            <a:pPr indent="-295275" lvl="1" marL="914400" rtl="0">
              <a:spcBef>
                <a:spcPts val="0"/>
              </a:spcBef>
              <a:buSzPct val="95454"/>
              <a:buChar char="○"/>
            </a:pPr>
            <a:r>
              <a:rPr lang="en" sz="1050">
                <a:highlight>
                  <a:srgbClr val="FFFFFF"/>
                </a:highlight>
              </a:rPr>
              <a:t>Labels are red, blue, green</a:t>
            </a:r>
          </a:p>
          <a:p>
            <a:pPr indent="-295275" lvl="0" marL="457200" rtl="0">
              <a:spcBef>
                <a:spcPts val="0"/>
              </a:spcBef>
              <a:buSzPct val="95454"/>
              <a:buChar char="●"/>
            </a:pPr>
            <a:r>
              <a:rPr lang="en" sz="1050">
                <a:highlight>
                  <a:srgbClr val="FFFFFF"/>
                </a:highlight>
              </a:rPr>
              <a:t>Enhancing Accuracy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 sz="1050">
                <a:highlight>
                  <a:srgbClr val="FFFFFF"/>
                </a:highlight>
              </a:rPr>
              <a:t>Real -&gt; Discrete</a:t>
            </a:r>
          </a:p>
          <a:p>
            <a:pPr indent="-295275" lvl="1" marL="914400" rtl="0">
              <a:spcBef>
                <a:spcPts val="0"/>
              </a:spcBef>
              <a:buSzPct val="95454"/>
              <a:buChar char="○"/>
            </a:pPr>
            <a:r>
              <a:rPr lang="en" sz="1050">
                <a:highlight>
                  <a:srgbClr val="FFFFFF"/>
                </a:highlight>
              </a:rPr>
              <a:t>Categorizing credit scores: low risk, medium risk, high risk</a:t>
            </a:r>
          </a:p>
          <a:p>
            <a:pPr indent="-295275" lvl="0" marL="457200" rtl="0">
              <a:spcBef>
                <a:spcPts val="0"/>
              </a:spcBef>
              <a:buSzPct val="95454"/>
              <a:buChar char="●"/>
            </a:pPr>
            <a:r>
              <a:rPr lang="en" sz="1050">
                <a:highlight>
                  <a:srgbClr val="FFFFFF"/>
                </a:highlight>
              </a:rPr>
              <a:t>Categories -&gt; Discrete</a:t>
            </a:r>
          </a:p>
          <a:p>
            <a:pPr indent="-295275" lvl="1" marL="914400" rtl="0">
              <a:spcBef>
                <a:spcPts val="0"/>
              </a:spcBef>
              <a:buSzPct val="95454"/>
              <a:buChar char="○"/>
            </a:pPr>
            <a:r>
              <a:rPr lang="en" sz="1050">
                <a:highlight>
                  <a:srgbClr val="FFFFFF"/>
                </a:highlight>
              </a:rPr>
              <a:t>Labels are red, blue, green</a:t>
            </a:r>
          </a:p>
          <a:p>
            <a:pPr indent="-295275" lvl="0" marL="457200" rtl="0">
              <a:spcBef>
                <a:spcPts val="0"/>
              </a:spcBef>
              <a:buSzPct val="95454"/>
              <a:buChar char="●"/>
            </a:pPr>
            <a:r>
              <a:rPr lang="en" sz="1050">
                <a:highlight>
                  <a:srgbClr val="FFFFFF"/>
                </a:highlight>
              </a:rPr>
              <a:t>Enhancing Accuracy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Credit Scores can be split into low, medium, and high scores. Everything from 400-500 is low, 5-600 is medium, and 6-700 is high.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Binning can have better performance in practice!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One Hot Encoding is used for categorical -&gt; discrete values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There are situations when representing people from 18-24 yr olds together (college) is better.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Once you bin into categorical variables, these categories need to be represented as categories, not numbers.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How do you represent categories with numbers?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Example: if you represent 0 - red, 1 - blue, 2 - green. Blue isn’t the mean of red and green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Make every category a boolean value in different dimensions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Perception is based on a logarthmic scale.</a:t>
            </a:r>
          </a:p>
          <a:p>
            <a:pPr indent="-228600" lvl="1" marL="914400">
              <a:spcBef>
                <a:spcPts val="0"/>
              </a:spcBef>
              <a:buChar char="○"/>
            </a:pPr>
            <a:r>
              <a:rPr lang="en"/>
              <a:t>Train sensory signals in logarthmic scale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Baby knows nothing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 bunch of shapes with labels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Decision Tree is a classifier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How does it classify? Walks down the tree until label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Example: predict whether a particular person is going to be outside in the park or indoors on a given day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20 data samples, 10 outside, 10 inside; knowing weather gives you more information than knowing day of the week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 = probability of event, q = probability of not event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Low entropy -&gt; less “spread out” -&gt; labels cluster together -&gt; more confidence in decision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High entropy -&gt; high “spread out” -&gt; labels spread out -&gt; less confidence in decision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Go through algorithm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Once the baby learns which data points are “red”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It can predict other data like it (interpolation)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It can predict 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Neural networks are pretty much multilayer perceptrons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Say I link the inputs of a perceptron to the output of another perceptron… what’s the issue?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How do I perform minimize the cost function? Gradient descent?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Doesn’t this just decompose to a perceptron?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Terms: Input Layer, Hidden Layer, Output Layer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How do we perform gradient descent?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Training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Feedforward and PREDICT point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If incorrect, backpropogate gradient descent for every single perceptron. Each perceptron has its own model, so you’d be adjusting the weights of each perceptron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Repeat until convergence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How do we adjust weights of V and W?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Note: THIS IS NOT THE NEURAL NETWORK! THIS IS A “FUNCTIONAL” NETWORK, for finding the gradient of each layer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How do we adjust weights of V and W?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Note: THIS IS NOT THE NEURAL NETWORK! THIS IS A “FUNCTIONAL” NETWORK, for finding the gradient of each layer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8000"/>
            </a:lvl1pPr>
            <a:lvl2pPr lvl="1" rtl="0" algn="ctr">
              <a:spcBef>
                <a:spcPts val="0"/>
              </a:spcBef>
              <a:buSzPct val="100000"/>
              <a:defRPr sz="8000"/>
            </a:lvl2pPr>
            <a:lvl3pPr lvl="2" rtl="0" algn="ctr">
              <a:spcBef>
                <a:spcPts val="0"/>
              </a:spcBef>
              <a:buSzPct val="100000"/>
              <a:defRPr sz="8000"/>
            </a:lvl3pPr>
            <a:lvl4pPr lvl="3" rtl="0" algn="ctr">
              <a:spcBef>
                <a:spcPts val="0"/>
              </a:spcBef>
              <a:buSzPct val="100000"/>
              <a:defRPr sz="8000"/>
            </a:lvl4pPr>
            <a:lvl5pPr lvl="4" rtl="0" algn="ctr">
              <a:spcBef>
                <a:spcPts val="0"/>
              </a:spcBef>
              <a:buSzPct val="100000"/>
              <a:defRPr sz="8000"/>
            </a:lvl5pPr>
            <a:lvl6pPr lvl="5" rtl="0" algn="ctr">
              <a:spcBef>
                <a:spcPts val="0"/>
              </a:spcBef>
              <a:buSzPct val="100000"/>
              <a:defRPr sz="8000"/>
            </a:lvl6pPr>
            <a:lvl7pPr lvl="6" rtl="0" algn="ctr">
              <a:spcBef>
                <a:spcPts val="0"/>
              </a:spcBef>
              <a:buSzPct val="100000"/>
              <a:defRPr sz="8000"/>
            </a:lvl7pPr>
            <a:lvl8pPr lvl="7" rtl="0" algn="ctr">
              <a:spcBef>
                <a:spcPts val="0"/>
              </a:spcBef>
              <a:buSzPct val="100000"/>
              <a:defRPr sz="8000"/>
            </a:lvl8pPr>
            <a:lvl9pPr lvl="8" rtl="0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4000"/>
            </a:lvl1pPr>
            <a:lvl2pPr lvl="1" rtl="0">
              <a:spcBef>
                <a:spcPts val="0"/>
              </a:spcBef>
              <a:buSzPct val="100000"/>
              <a:defRPr sz="4000"/>
            </a:lvl2pPr>
            <a:lvl3pPr lvl="2" rtl="0">
              <a:spcBef>
                <a:spcPts val="0"/>
              </a:spcBef>
              <a:buSzPct val="100000"/>
              <a:defRPr sz="4000"/>
            </a:lvl3pPr>
            <a:lvl4pPr lvl="3" rtl="0">
              <a:spcBef>
                <a:spcPts val="0"/>
              </a:spcBef>
              <a:buSzPct val="100000"/>
              <a:defRPr sz="4000"/>
            </a:lvl4pPr>
            <a:lvl5pPr lvl="4" rtl="0">
              <a:spcBef>
                <a:spcPts val="0"/>
              </a:spcBef>
              <a:buSzPct val="100000"/>
              <a:defRPr sz="4000"/>
            </a:lvl5pPr>
            <a:lvl6pPr lvl="5" rtl="0">
              <a:spcBef>
                <a:spcPts val="0"/>
              </a:spcBef>
              <a:buSzPct val="100000"/>
              <a:defRPr sz="4000"/>
            </a:lvl6pPr>
            <a:lvl7pPr lvl="6" rtl="0">
              <a:spcBef>
                <a:spcPts val="0"/>
              </a:spcBef>
              <a:buSzPct val="100000"/>
              <a:defRPr sz="4000"/>
            </a:lvl7pPr>
            <a:lvl8pPr lvl="7" rtl="0">
              <a:spcBef>
                <a:spcPts val="0"/>
              </a:spcBef>
              <a:buSzPct val="100000"/>
              <a:defRPr sz="4000"/>
            </a:lvl8pPr>
            <a:lvl9pPr lvl="8" rtl="0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400"/>
            </a:lvl1pPr>
            <a:lvl2pPr lvl="1" rtl="0" algn="ctr">
              <a:spcBef>
                <a:spcPts val="0"/>
              </a:spcBef>
              <a:buSzPct val="100000"/>
              <a:defRPr sz="5400"/>
            </a:lvl2pPr>
            <a:lvl3pPr lvl="2" rtl="0" algn="ctr">
              <a:spcBef>
                <a:spcPts val="0"/>
              </a:spcBef>
              <a:buSzPct val="100000"/>
              <a:defRPr sz="5400"/>
            </a:lvl3pPr>
            <a:lvl4pPr lvl="3" rtl="0" algn="ctr">
              <a:spcBef>
                <a:spcPts val="0"/>
              </a:spcBef>
              <a:buSzPct val="100000"/>
              <a:defRPr sz="5400"/>
            </a:lvl4pPr>
            <a:lvl5pPr lvl="4" rtl="0" algn="ctr">
              <a:spcBef>
                <a:spcPts val="0"/>
              </a:spcBef>
              <a:buSzPct val="100000"/>
              <a:defRPr sz="5400"/>
            </a:lvl5pPr>
            <a:lvl6pPr lvl="5" rtl="0" algn="ctr">
              <a:spcBef>
                <a:spcPts val="0"/>
              </a:spcBef>
              <a:buSzPct val="100000"/>
              <a:defRPr sz="5400"/>
            </a:lvl6pPr>
            <a:lvl7pPr lvl="6" rtl="0" algn="ctr">
              <a:spcBef>
                <a:spcPts val="0"/>
              </a:spcBef>
              <a:buSzPct val="100000"/>
              <a:defRPr sz="5400"/>
            </a:lvl7pPr>
            <a:lvl8pPr lvl="7" rtl="0" algn="ctr">
              <a:spcBef>
                <a:spcPts val="0"/>
              </a:spcBef>
              <a:buSzPct val="100000"/>
              <a:defRPr sz="5400"/>
            </a:lvl8pPr>
            <a:lvl9pPr lvl="8" rtl="0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jpark96/ml-b-bootcamp-public" TargetMode="External"/><Relationship Id="rId4" Type="http://schemas.openxmlformats.org/officeDocument/2006/relationships/image" Target="../media/image0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04.png"/><Relationship Id="rId11" Type="http://schemas.openxmlformats.org/officeDocument/2006/relationships/image" Target="../media/image11.jpg"/><Relationship Id="rId10" Type="http://schemas.openxmlformats.org/officeDocument/2006/relationships/image" Target="../media/image00.jpg"/><Relationship Id="rId12" Type="http://schemas.openxmlformats.org/officeDocument/2006/relationships/image" Target="../media/image08.png"/><Relationship Id="rId9" Type="http://schemas.openxmlformats.org/officeDocument/2006/relationships/image" Target="../media/image03.png"/><Relationship Id="rId5" Type="http://schemas.openxmlformats.org/officeDocument/2006/relationships/image" Target="../media/image06.png"/><Relationship Id="rId6" Type="http://schemas.openxmlformats.org/officeDocument/2006/relationships/image" Target="../media/image07.png"/><Relationship Id="rId7" Type="http://schemas.openxmlformats.org/officeDocument/2006/relationships/image" Target="../media/image05.jpg"/><Relationship Id="rId8" Type="http://schemas.openxmlformats.org/officeDocument/2006/relationships/image" Target="../media/image0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Relationship Id="rId4" Type="http://schemas.openxmlformats.org/officeDocument/2006/relationships/image" Target="../media/image09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Relationship Id="rId4" Type="http://schemas.openxmlformats.org/officeDocument/2006/relationships/image" Target="../media/image14.jpg"/><Relationship Id="rId9" Type="http://schemas.openxmlformats.org/officeDocument/2006/relationships/image" Target="../media/image19.jpg"/><Relationship Id="rId5" Type="http://schemas.openxmlformats.org/officeDocument/2006/relationships/image" Target="../media/image16.png"/><Relationship Id="rId6" Type="http://schemas.openxmlformats.org/officeDocument/2006/relationships/image" Target="../media/image12.png"/><Relationship Id="rId7" Type="http://schemas.openxmlformats.org/officeDocument/2006/relationships/image" Target="../media/image09.png"/><Relationship Id="rId8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scikit-learn.org/stable/auto_examples/decomposition/plot_pca_iris.html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285F4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-46300" y="3712975"/>
            <a:ext cx="56550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EFEFEF"/>
                </a:solidFill>
                <a:latin typeface="Ubuntu"/>
                <a:ea typeface="Ubuntu"/>
                <a:cs typeface="Ubuntu"/>
                <a:sym typeface="Ubuntu"/>
              </a:rPr>
              <a:t>ML@B Bootcamp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-481725" y="4242925"/>
            <a:ext cx="47427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>
                <a:solidFill>
                  <a:srgbClr val="EFEFEF"/>
                </a:solidFill>
                <a:latin typeface="Georgia"/>
                <a:ea typeface="Georgia"/>
                <a:cs typeface="Georgia"/>
                <a:sym typeface="Georgia"/>
              </a:rPr>
              <a:t>Fall 2016 Recruitment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x="1489750" y="1368975"/>
            <a:ext cx="59487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clone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https://github.com/jpark96/ml-b-bootcamp-public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cd docker-setup</a:t>
            </a:r>
          </a:p>
        </p:txBody>
      </p:sp>
      <p:pic>
        <p:nvPicPr>
          <p:cNvPr id="59" name="Shape 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903" y="1962137"/>
            <a:ext cx="2071499" cy="121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Perceptron: Gradient Descent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391" y="1057550"/>
            <a:ext cx="7698525" cy="6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6250" y="1745150"/>
            <a:ext cx="3134824" cy="31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Perceptron: Gradient Descent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550" y="1057556"/>
            <a:ext cx="6031624" cy="4111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725" y="1866900"/>
            <a:ext cx="28575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Perceptron: Algorithm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925" y="1057550"/>
            <a:ext cx="3094257" cy="74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812" y="1903099"/>
            <a:ext cx="7779675" cy="23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Implement Perceptron Algorithm</a:t>
            </a:r>
            <a:r>
              <a:rPr lang="en" sz="3600">
                <a:latin typeface="Ubuntu"/>
                <a:ea typeface="Ubuntu"/>
                <a:cs typeface="Ubuntu"/>
                <a:sym typeface="Ubuntu"/>
              </a:rPr>
              <a:t> with Iris Dataset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050" y="1666174"/>
            <a:ext cx="2771900" cy="299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285F4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2913150" y="897600"/>
            <a:ext cx="3317700" cy="33483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Dealing with Bias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K-Nearest Neighbor Visualization</a:t>
            </a: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987" y="1168149"/>
            <a:ext cx="6950025" cy="319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K-Nearest Neighbor Algorithm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899" y="1189624"/>
            <a:ext cx="5312199" cy="349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How do you choose the right “k”?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780" y="1209125"/>
            <a:ext cx="6615725" cy="312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2556675" y="4378525"/>
            <a:ext cx="6642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 = 5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5849525" y="4378525"/>
            <a:ext cx="7332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 = 10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Different Types of Errors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273" y="1146375"/>
            <a:ext cx="4845448" cy="387634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/>
          <p:nvPr/>
        </p:nvSpPr>
        <p:spPr>
          <a:xfrm>
            <a:off x="4275150" y="1630650"/>
            <a:ext cx="1180500" cy="171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 txBox="1"/>
          <p:nvPr/>
        </p:nvSpPr>
        <p:spPr>
          <a:xfrm>
            <a:off x="4335550" y="1550100"/>
            <a:ext cx="1180500" cy="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200"/>
              <a:t>Test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Overfitting/Underfitting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273" y="1146375"/>
            <a:ext cx="4845448" cy="3876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545700" y="323175"/>
            <a:ext cx="29373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The Team</a:t>
            </a:r>
          </a:p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5214275" y="121050"/>
            <a:ext cx="3618000" cy="41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Jin Park - Bootcamp Coordinator</a:t>
            </a:r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912" y="550475"/>
            <a:ext cx="1033349" cy="10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850" y="550474"/>
            <a:ext cx="1033349" cy="10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7450" y="4666318"/>
            <a:ext cx="776425" cy="3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6087" y="1907300"/>
            <a:ext cx="1033350" cy="10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0225" y="1907298"/>
            <a:ext cx="1033350" cy="10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828650" y="1452450"/>
            <a:ext cx="3941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William Guss - Director of Research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2" name="Shape 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9837" y="2312850"/>
            <a:ext cx="1033350" cy="10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x="4996925" y="1855475"/>
            <a:ext cx="3941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Brenton Chu - Director of Admin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81912" y="2312850"/>
            <a:ext cx="1033349" cy="10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62775" y="4075212"/>
            <a:ext cx="867500" cy="88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81925" y="3999650"/>
            <a:ext cx="1033325" cy="10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80225" y="3720500"/>
            <a:ext cx="1033325" cy="10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96525" y="4075237"/>
            <a:ext cx="952500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4996925" y="3489625"/>
            <a:ext cx="4264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Philip Kuznetsov - Head of Education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828650" y="3221675"/>
            <a:ext cx="3941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Raul Puric - Head of Developers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Overfitting/Underfitting</a:t>
            </a: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780" y="1209125"/>
            <a:ext cx="6615725" cy="3125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2556675" y="4378525"/>
            <a:ext cx="6642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 = 5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5849525" y="4378525"/>
            <a:ext cx="7332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 = 10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Cross-Validation And Regularization</a:t>
            </a: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050" y="1666174"/>
            <a:ext cx="2771900" cy="299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285F4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2913150" y="897600"/>
            <a:ext cx="3317700" cy="33483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Data Extraction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How do we deal with real data?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178" y="1390199"/>
            <a:ext cx="4412950" cy="27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3974587" y="4368475"/>
            <a:ext cx="926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Binning!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How do we deal with categorical data?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549" y="1057545"/>
            <a:ext cx="4323450" cy="325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3646714" y="4207400"/>
            <a:ext cx="1589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 hot encoding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Techniques</a:t>
            </a: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Bucketing / Binning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Credit Scores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One Hot Encoding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Doc2vec, digits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Mathematical transformations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Bucketing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Convert values from continuous ranges into fixed ranges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IE Ages of students in the class -</a:t>
            </a:r>
            <a:br>
              <a:rPr lang="en"/>
            </a:br>
          </a:p>
          <a:p>
            <a:pPr indent="0" lvl="0" marL="457200" rtl="0">
              <a:spcBef>
                <a:spcPts val="0"/>
              </a:spcBef>
              <a:buNone/>
            </a:pPr>
            <a:r>
              <a:rPr lang="en"/>
              <a:t>Instead of splitting by year, we can group by those students age &lt;18, 18-22, and 22+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Best visualized by histograms.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450" y="2993374"/>
            <a:ext cx="1747424" cy="20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One Hot Encoding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311700" y="1228675"/>
            <a:ext cx="72072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Changes categorical variables into discrete values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[11cm, Red, 0]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Red, Green, Blue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[11cm, RED, NOT GREEN, NOT BLUE, 0]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[11cm, 1, 0, 0, 0]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 b="4145" l="20047" r="19276" t="46026"/>
          <a:stretch/>
        </p:blipFill>
        <p:spPr>
          <a:xfrm>
            <a:off x="5032799" y="2797149"/>
            <a:ext cx="3593399" cy="221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Mathematical transformations</a:t>
            </a:r>
          </a:p>
        </p:txBody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311700" y="1228675"/>
            <a:ext cx="39843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Apply mathematical transformation that deterministically maps each datapoint to a new value.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Most useful is log transformation 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675" y="2725225"/>
            <a:ext cx="51435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285F4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2913150" y="897600"/>
            <a:ext cx="3317700" cy="33483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Summary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How do machines learn?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7450" y="4666318"/>
            <a:ext cx="776425" cy="3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250" y="4030987"/>
            <a:ext cx="974924" cy="97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675" y="1093843"/>
            <a:ext cx="925974" cy="92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5675" y="3063512"/>
            <a:ext cx="925975" cy="9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600" y="1216900"/>
            <a:ext cx="974925" cy="9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1187" y="2467175"/>
            <a:ext cx="1564075" cy="19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562" y="4117949"/>
            <a:ext cx="801000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9295" y="2117462"/>
            <a:ext cx="621074" cy="6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500" y="3399005"/>
            <a:ext cx="516700" cy="5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3960675" y="4455400"/>
            <a:ext cx="1445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Classifier Baby</a:t>
            </a:r>
          </a:p>
        </p:txBody>
      </p:sp>
      <p:sp>
        <p:nvSpPr>
          <p:cNvPr id="96" name="Shape 96"/>
          <p:cNvSpPr/>
          <p:nvPr/>
        </p:nvSpPr>
        <p:spPr>
          <a:xfrm>
            <a:off x="3901175" y="925337"/>
            <a:ext cx="2435400" cy="1263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 txBox="1"/>
          <p:nvPr/>
        </p:nvSpPr>
        <p:spPr>
          <a:xfrm>
            <a:off x="769762" y="1576400"/>
            <a:ext cx="5166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Red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1850350" y="1422362"/>
            <a:ext cx="5166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1641525" y="2242950"/>
            <a:ext cx="5166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Red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811250" y="3474050"/>
            <a:ext cx="589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Blue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733475" y="4335150"/>
            <a:ext cx="589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Blue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1814062" y="3343212"/>
            <a:ext cx="589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Blue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2107112" y="4335150"/>
            <a:ext cx="5892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Blue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Learning Objectives</a:t>
            </a: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Learn key terms: decision boundary, risk/objective function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Implement gradient descent for perceptron algorithm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Understand the perceptron algorithm and nearest neighbors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Aware of underfitting/overfitting as well as ways to tackle it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Next Time</a:t>
            </a: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Neural Networks, Decision Trees/Random Forests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Unsupervised Learning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LEARN WITHOUT LABELS!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285F4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2913150" y="897600"/>
            <a:ext cx="3317700" cy="33483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DAY 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Learning Objectives</a:t>
            </a:r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Decision Trees/Random Forest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Information Gain/Entropy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O(nd) runtime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Neural Networks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Sigmoid activation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Feedforward/Backpropogation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Unsupervised Learning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Clustering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PCA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285F4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2913150" y="897600"/>
            <a:ext cx="3317700" cy="33483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Decision Trees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12" y="276775"/>
            <a:ext cx="5357825" cy="458994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>
            <p:ph idx="1" type="body"/>
          </p:nvPr>
        </p:nvSpPr>
        <p:spPr>
          <a:xfrm>
            <a:off x="5680800" y="1193175"/>
            <a:ext cx="3463200" cy="146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For any level, which feature should I split on?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Information Gain</a:t>
            </a:r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4826575" y="2085375"/>
            <a:ext cx="4248600" cy="203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Which feature has more information gain: weather or day of the weak?</a:t>
            </a:r>
          </a:p>
        </p:txBody>
      </p:sp>
      <p:grpSp>
        <p:nvGrpSpPr>
          <p:cNvPr id="335" name="Shape 335"/>
          <p:cNvGrpSpPr/>
          <p:nvPr/>
        </p:nvGrpSpPr>
        <p:grpSpPr>
          <a:xfrm>
            <a:off x="888150" y="1380250"/>
            <a:ext cx="2971700" cy="1477800"/>
            <a:chOff x="797000" y="1282600"/>
            <a:chExt cx="2971700" cy="1477800"/>
          </a:xfrm>
        </p:grpSpPr>
        <p:sp>
          <p:nvSpPr>
            <p:cNvPr id="336" name="Shape 336"/>
            <p:cNvSpPr/>
            <p:nvPr/>
          </p:nvSpPr>
          <p:spPr>
            <a:xfrm>
              <a:off x="1718875" y="1282600"/>
              <a:ext cx="1126500" cy="514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37" name="Shape 337"/>
            <p:cNvCxnSpPr>
              <a:stCxn id="336" idx="2"/>
            </p:cNvCxnSpPr>
            <p:nvPr/>
          </p:nvCxnSpPr>
          <p:spPr>
            <a:xfrm flipH="1">
              <a:off x="1347625" y="1796800"/>
              <a:ext cx="934500" cy="44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38" name="Shape 338"/>
            <p:cNvCxnSpPr>
              <a:stCxn id="336" idx="2"/>
            </p:cNvCxnSpPr>
            <p:nvPr/>
          </p:nvCxnSpPr>
          <p:spPr>
            <a:xfrm>
              <a:off x="2282125" y="1796800"/>
              <a:ext cx="940800" cy="44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39" name="Shape 339"/>
            <p:cNvSpPr/>
            <p:nvPr/>
          </p:nvSpPr>
          <p:spPr>
            <a:xfrm>
              <a:off x="797000" y="2246200"/>
              <a:ext cx="1126500" cy="514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200" y="2246200"/>
              <a:ext cx="1126500" cy="514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Shape 341"/>
          <p:cNvGrpSpPr/>
          <p:nvPr/>
        </p:nvGrpSpPr>
        <p:grpSpPr>
          <a:xfrm>
            <a:off x="888150" y="3349150"/>
            <a:ext cx="2971700" cy="1477800"/>
            <a:chOff x="797000" y="1282600"/>
            <a:chExt cx="2971700" cy="1477800"/>
          </a:xfrm>
        </p:grpSpPr>
        <p:sp>
          <p:nvSpPr>
            <p:cNvPr id="342" name="Shape 342"/>
            <p:cNvSpPr/>
            <p:nvPr/>
          </p:nvSpPr>
          <p:spPr>
            <a:xfrm>
              <a:off x="1718875" y="1282600"/>
              <a:ext cx="1126500" cy="514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43" name="Shape 343"/>
            <p:cNvCxnSpPr>
              <a:stCxn id="342" idx="2"/>
            </p:cNvCxnSpPr>
            <p:nvPr/>
          </p:nvCxnSpPr>
          <p:spPr>
            <a:xfrm flipH="1">
              <a:off x="1347625" y="1796800"/>
              <a:ext cx="934500" cy="44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344" name="Shape 344"/>
            <p:cNvCxnSpPr>
              <a:stCxn id="342" idx="2"/>
            </p:cNvCxnSpPr>
            <p:nvPr/>
          </p:nvCxnSpPr>
          <p:spPr>
            <a:xfrm>
              <a:off x="2282125" y="1796800"/>
              <a:ext cx="940800" cy="44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45" name="Shape 345"/>
            <p:cNvSpPr/>
            <p:nvPr/>
          </p:nvSpPr>
          <p:spPr>
            <a:xfrm>
              <a:off x="797000" y="2246200"/>
              <a:ext cx="1126500" cy="514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200" y="2246200"/>
              <a:ext cx="1126500" cy="5142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Shape 347"/>
          <p:cNvSpPr txBox="1"/>
          <p:nvPr/>
        </p:nvSpPr>
        <p:spPr>
          <a:xfrm>
            <a:off x="1677400" y="1438875"/>
            <a:ext cx="1393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/>
              <a:t>Day of Week?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762025" y="1900450"/>
            <a:ext cx="1393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Weekday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2620250" y="1900450"/>
            <a:ext cx="1393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Weekend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762025" y="2344812"/>
            <a:ext cx="13932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4 Outside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/>
              <a:t>6 Inside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1677400" y="3402725"/>
            <a:ext cx="1393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Weather?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762025" y="3869350"/>
            <a:ext cx="1393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Sunny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2620250" y="3869350"/>
            <a:ext cx="1393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Rainy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2620250" y="2344824"/>
            <a:ext cx="13932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6</a:t>
            </a:r>
            <a:r>
              <a:rPr lang="en" sz="1200"/>
              <a:t> Outside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/>
              <a:t>4 Inside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762025" y="4335987"/>
            <a:ext cx="13932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8</a:t>
            </a:r>
            <a:r>
              <a:rPr lang="en" sz="1200"/>
              <a:t> Outside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/>
              <a:t>2 Inside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2620250" y="4306762"/>
            <a:ext cx="13932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/>
              <a:t>2</a:t>
            </a:r>
            <a:r>
              <a:rPr lang="en" sz="1200"/>
              <a:t> Outside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/>
              <a:t>8 Inside</a:t>
            </a:r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4826575" y="1102900"/>
            <a:ext cx="4248600" cy="203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Problem: Did Brenton go outside or nah?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Features: DofW, Weather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Entropy</a:t>
            </a:r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3766550" y="2088600"/>
            <a:ext cx="5377200" cy="96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Way to quantify information gain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Lower entropy = higher info gain!</a:t>
            </a: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12" y="1417712"/>
            <a:ext cx="332422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Decision Tree Pseudocode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311700" y="1228675"/>
            <a:ext cx="44607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split(node, features):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if all_same_class(node):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	return Leaf(class(node))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for each feature in features: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	branches = separate(node, features)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	for each branch in branches: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		entropy(branch)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	weight entropy on branch size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retain branches with most entropy loss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features.remove(split_feature)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for each branch in retained_branches: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		split(branch, features)</a:t>
            </a:r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4772400" y="1228675"/>
            <a:ext cx="36264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Splits until there are no more features/samples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Total runtime = O(ndlog(n))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Can optimize (e.g. pruning) for better performance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Random Forests</a:t>
            </a:r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Ensemble learning using many decision trees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“Randomizes” decision trees using data and feature bagging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Plurality vote becomes prediction</a:t>
            </a:r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778" y="2349350"/>
            <a:ext cx="3349499" cy="25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How do machines learn?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7450" y="4666318"/>
            <a:ext cx="776425" cy="3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1187" y="2467175"/>
            <a:ext cx="1564075" cy="19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3960675" y="4455400"/>
            <a:ext cx="1445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Classifier Baby</a:t>
            </a:r>
          </a:p>
        </p:txBody>
      </p:sp>
      <p:sp>
        <p:nvSpPr>
          <p:cNvPr id="112" name="Shape 112"/>
          <p:cNvSpPr/>
          <p:nvPr/>
        </p:nvSpPr>
        <p:spPr>
          <a:xfrm>
            <a:off x="3901175" y="925337"/>
            <a:ext cx="2435400" cy="12630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8541" y="1313673"/>
            <a:ext cx="365183" cy="32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2725" y="1356773"/>
            <a:ext cx="384484" cy="341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6306" y="1672193"/>
            <a:ext cx="244934" cy="21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75940" y="1526118"/>
            <a:ext cx="352382" cy="362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03065" y="1166839"/>
            <a:ext cx="334690" cy="34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35073" y="1558412"/>
            <a:ext cx="289518" cy="29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4568" y="1291427"/>
            <a:ext cx="186759" cy="1918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4400325" y="990175"/>
            <a:ext cx="5658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Red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5135075" y="925350"/>
            <a:ext cx="5658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Blue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600" y="1216900"/>
            <a:ext cx="974925" cy="9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600" y="2385787"/>
            <a:ext cx="974924" cy="97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8838" y="3708574"/>
            <a:ext cx="1118448" cy="91132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/>
          <p:nvPr/>
        </p:nvSpPr>
        <p:spPr>
          <a:xfrm>
            <a:off x="2149150" y="1189412"/>
            <a:ext cx="1118400" cy="10299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2211300" y="2358275"/>
            <a:ext cx="1118400" cy="10299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2293525" y="3589987"/>
            <a:ext cx="1118400" cy="10299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 txBox="1"/>
          <p:nvPr/>
        </p:nvSpPr>
        <p:spPr>
          <a:xfrm>
            <a:off x="2332200" y="1438112"/>
            <a:ext cx="8766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Red!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2332200" y="2606975"/>
            <a:ext cx="9750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Blue</a:t>
            </a:r>
            <a:r>
              <a:rPr lang="en" sz="2400"/>
              <a:t>!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2414425" y="3838687"/>
            <a:ext cx="8766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Red!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285F4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/>
        </p:nvSpPr>
        <p:spPr>
          <a:xfrm>
            <a:off x="2913150" y="897600"/>
            <a:ext cx="3317700" cy="33483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Neural Networks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Multilayer Perceptrons</a:t>
            </a:r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475" y="1093850"/>
            <a:ext cx="5848024" cy="40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Activation Functions</a:t>
            </a:r>
          </a:p>
        </p:txBody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4086550" y="1228675"/>
            <a:ext cx="50028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Makes NN’s a nonlinear classifier!!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Sigmoid/softmax often used at end for classification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ReLU is common between neural network layers to resolve vanishing gradient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Tanh to give smooth output from -1 to 1</a:t>
            </a:r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49" y="1736725"/>
            <a:ext cx="4029524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Feedforward/Backpropogation</a:t>
            </a:r>
          </a:p>
        </p:txBody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311700" y="1228675"/>
            <a:ext cx="8520600" cy="88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Feedforward until predicted output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Backpropogate the gradients to adjust weights of each perceptron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VERY SIMILAR TO GRADIENT DESCENT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43" y="2631000"/>
            <a:ext cx="3553800" cy="174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5856" y="2631003"/>
            <a:ext cx="4381118" cy="1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Feedforward Math</a:t>
            </a:r>
          </a:p>
        </p:txBody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311700" y="1228675"/>
            <a:ext cx="3855600" cy="186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Each layer is a weight matrix dotting inputs followed by an activation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 other words: h=s(Vx)</a:t>
            </a:r>
          </a:p>
        </p:txBody>
      </p:sp>
      <p:pic>
        <p:nvPicPr>
          <p:cNvPr id="411" name="Shape 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601" y="1093850"/>
            <a:ext cx="3924749" cy="3570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 txBox="1"/>
          <p:nvPr/>
        </p:nvSpPr>
        <p:spPr>
          <a:xfrm>
            <a:off x="855575" y="3533000"/>
            <a:ext cx="3110400" cy="9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Note: V, W represent the </a:t>
            </a:r>
            <a:r>
              <a:rPr b="1" lang="en">
                <a:solidFill>
                  <a:srgbClr val="FF0000"/>
                </a:solidFill>
              </a:rPr>
              <a:t>“weights of the perceptron at each layer”</a:t>
            </a:r>
            <a:r>
              <a:rPr lang="en">
                <a:solidFill>
                  <a:srgbClr val="FF0000"/>
                </a:solidFill>
              </a:rPr>
              <a:t>. Think about it!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Backpropogation Math</a:t>
            </a:r>
          </a:p>
        </p:txBody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311700" y="1228675"/>
            <a:ext cx="8520600" cy="88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Gradient update propagates backward using chain rule</a:t>
            </a:r>
          </a:p>
        </p:txBody>
      </p: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649" y="1722524"/>
            <a:ext cx="5707149" cy="327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Neural Network Algorithm</a:t>
            </a:r>
          </a:p>
        </p:txBody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311700" y="1228675"/>
            <a:ext cx="8520600" cy="160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Repeat until convergence:</a:t>
            </a:r>
            <a:br>
              <a:rPr lang="en"/>
            </a:br>
            <a:r>
              <a:rPr lang="en"/>
              <a:t>	For sample in samples:</a:t>
            </a:r>
            <a:br>
              <a:rPr lang="en"/>
            </a:br>
            <a:r>
              <a:rPr lang="en"/>
              <a:t>		</a:t>
            </a:r>
            <a:r>
              <a:rPr lang="en"/>
              <a:t>1. </a:t>
            </a:r>
            <a:r>
              <a:rPr lang="en"/>
              <a:t>Feedforward(sample)</a:t>
            </a:r>
            <a:br>
              <a:rPr lang="en"/>
            </a:br>
            <a:r>
              <a:rPr lang="en"/>
              <a:t>		2. Backpropogation(sample)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403725" y="3062025"/>
            <a:ext cx="8520600" cy="160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Repeat until convergence:</a:t>
            </a:r>
            <a:br>
              <a:rPr lang="en"/>
            </a:br>
            <a:r>
              <a:rPr lang="en"/>
              <a:t>	For sample in samples:</a:t>
            </a:r>
            <a:br>
              <a:rPr lang="en"/>
            </a:br>
            <a:r>
              <a:rPr lang="en"/>
              <a:t>		W = W - step_size * delta_J(sample)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Potpourri for Neural Networks</a:t>
            </a:r>
          </a:p>
        </p:txBody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311700" y="1228675"/>
            <a:ext cx="8520600" cy="350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Append 1 for input layer + hidden layer to reduce bias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Dropout to avoid overfitting and “stuck neurons”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Adjust activation functions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Convolutions Neural Network (CNN)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Hidden layers of “convolutions and pooling”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Convolutions = submatrix transformation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Pooling = reduction of a submatrix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Recurring Neural Network (RNN)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Outputs of Neural Network are put as inputs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b="1" lang="en"/>
              <a:t>SIMULATES TEMPORAL MEMORY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285F4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/>
        </p:nvSpPr>
        <p:spPr>
          <a:xfrm>
            <a:off x="2913150" y="897600"/>
            <a:ext cx="3317700" cy="33483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6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Unsupervised Learning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Overview</a:t>
            </a:r>
          </a:p>
        </p:txBody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Clustering: partition data into groups of similar/nearby points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Dimensionality reduction/embedding: identify unnecessary features and remove, or use existing features to add another feature’s worth of information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Learning Objectives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Learn key terms: class, classifier, decision boundary, risk/objective function, features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Implement gradient descent for perceptron algorithm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Understand the perceptron algorithm and nearest neighbors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Aware of underfitting/overfitting as well as ways to tackle it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285F4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/>
        </p:nvSpPr>
        <p:spPr>
          <a:xfrm>
            <a:off x="2913150" y="897600"/>
            <a:ext cx="3317700" cy="33483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6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Clustering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Clustering</a:t>
            </a:r>
          </a:p>
        </p:txBody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K-means/mediods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Hierarchical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Spectral graph partitioning and clustering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K-Means/Medoids</a:t>
            </a:r>
          </a:p>
        </p:txBody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311700" y="1228675"/>
            <a:ext cx="44190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Goal:  Partition n points into k disjoint clusters centered around a mean.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Randomly initialized (ie. nondeterministic results)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Doesn’t know what the clusters mean and has no labels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61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058" y="1093850"/>
            <a:ext cx="4645814" cy="34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K-Means/Medoids</a:t>
            </a:r>
          </a:p>
        </p:txBody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PseudoCode:</a:t>
            </a:r>
          </a:p>
        </p:txBody>
      </p:sp>
      <p:pic>
        <p:nvPicPr>
          <p:cNvPr id="468" name="Shape 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51100"/>
            <a:ext cx="5037525" cy="26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Hierarchical Clustering</a:t>
            </a:r>
          </a:p>
        </p:txBody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311700" y="1228675"/>
            <a:ext cx="4779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Goal: Creates a tree where every subtree is a cluster.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Bottom-up (agglomerative)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pair clusters together until all point are in one top-level cluster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Top-down (divisive)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Start with all points in one cluster and repeatedly split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5" name="Shape 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425" y="1462675"/>
            <a:ext cx="4135575" cy="266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Spectral Clustering</a:t>
            </a:r>
          </a:p>
        </p:txBody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311700" y="1228675"/>
            <a:ext cx="48822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Goal: Given a weighted, undirected graph G = (V, E), cut G into 2 (or more) pieces G_i of similar sizes.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e.g. Minimize the cut ratio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Cut(G_1, G_2)/(Mass(G_1) Mass(G_2))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Cut(G_1, G_2) = total weight of cut edges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Mass(G_1) = # of vertices in G_1 OR assign masses to vertice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Can be generalized to allow for more cuts/clusters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82" name="Shape 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724" y="0"/>
            <a:ext cx="3617524" cy="270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Shape 4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0292" y="2709651"/>
            <a:ext cx="2423032" cy="243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285F4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2807100" y="833400"/>
            <a:ext cx="3529800" cy="34767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6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Dimensionality Reduction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Dimensionality Reduction: PCA</a:t>
            </a:r>
          </a:p>
        </p:txBody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311700" y="1228675"/>
            <a:ext cx="50952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Given sample points in R^d, find n out of d features that capture most of the variation.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Reducing size of data points makes computation cheaper.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Remove irrelevant dimensions, reducing overfitting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95" name="Shape 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100" y="1506300"/>
            <a:ext cx="3705849" cy="278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Dimensionality Reduction: PCA</a:t>
            </a:r>
          </a:p>
        </p:txBody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PseudoCode: None. We will not ask you to implement this. We only want you to know how to use it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Basic example: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http://scikit-learn.org/stable/auto_examples/decomposition/plot_pca_iris.html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Has limitations and can only be used in scenarios where X^T X is a square, symmetric, positive semidefinite, d-by-d matrix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X is the zero centered (maybe normalized) data matrix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Eigenvectors of X^T X corresponding to first n largest eigenvalues are the first n principal components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Dimensionality Reduction: SVD</a:t>
            </a:r>
          </a:p>
        </p:txBody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Almost identical to PCA in use case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More robust since X^T X can be anything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doesn’t have to be Positive semidefinite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285F4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2913150" y="897600"/>
            <a:ext cx="3317700" cy="33483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The Basics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Perceptron: </a:t>
            </a:r>
            <a:r>
              <a:rPr lang="en" sz="3600">
                <a:latin typeface="Ubuntu"/>
                <a:ea typeface="Ubuntu"/>
                <a:cs typeface="Ubuntu"/>
                <a:sym typeface="Ubuntu"/>
              </a:rPr>
              <a:t>Problem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912" y="1189950"/>
            <a:ext cx="3914775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4361700" y="1758450"/>
            <a:ext cx="4480800" cy="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A </a:t>
            </a:r>
            <a:r>
              <a:rPr b="1" lang="en" sz="1800"/>
              <a:t>linear classifier</a:t>
            </a:r>
            <a:r>
              <a:rPr lang="en" sz="1800"/>
              <a:t> </a:t>
            </a:r>
            <a:r>
              <a:rPr lang="en" sz="1800"/>
              <a:t>must find the decision boundary that separates sample points into two different classes.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/>
        </p:nvSpPr>
        <p:spPr>
          <a:xfrm>
            <a:off x="1576925" y="3325825"/>
            <a:ext cx="6534600" cy="13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600"/>
              <a:t>Class</a:t>
            </a:r>
            <a:r>
              <a:rPr i="1" lang="en" sz="1600"/>
              <a:t>: category or label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600"/>
              <a:t>Decision</a:t>
            </a:r>
            <a:r>
              <a:rPr i="1" lang="en" sz="1600"/>
              <a:t> </a:t>
            </a:r>
            <a:r>
              <a:rPr b="1" lang="en" sz="1600"/>
              <a:t>Boundary</a:t>
            </a:r>
            <a:r>
              <a:rPr i="1" lang="en" sz="1600"/>
              <a:t>: the boundary chosen by the classifier to separate items in the class from those not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600"/>
              <a:t>Linear Classifier</a:t>
            </a:r>
            <a:r>
              <a:rPr i="1" lang="en" sz="1600"/>
              <a:t>: the decision boundary is a line/hyperplane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600"/>
              <a:t>Features</a:t>
            </a:r>
            <a:r>
              <a:rPr i="1" lang="en" sz="1600"/>
              <a:t>: dimensions of a sample point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Perceptron:</a:t>
            </a:r>
            <a:r>
              <a:rPr lang="en" sz="3600">
                <a:latin typeface="Ubuntu"/>
                <a:ea typeface="Ubuntu"/>
                <a:cs typeface="Ubuntu"/>
                <a:sym typeface="Ubuntu"/>
              </a:rPr>
              <a:t> Risk Function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50" y="1057549"/>
            <a:ext cx="7303324" cy="11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99" y="2222975"/>
            <a:ext cx="6077315" cy="27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4150" y="3193600"/>
            <a:ext cx="2810400" cy="8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latin typeface="Ubuntu"/>
                <a:ea typeface="Ubuntu"/>
                <a:cs typeface="Ubuntu"/>
                <a:sym typeface="Ubuntu"/>
              </a:rPr>
              <a:t>Perceptron: Risk Function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036" y="1057550"/>
            <a:ext cx="5654525" cy="38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